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63" r:id="rId2"/>
    <p:sldId id="258" r:id="rId3"/>
    <p:sldId id="261" r:id="rId4"/>
    <p:sldId id="262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A8C289-5B00-44B2-838E-933B32011EBD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8678F-D996-421F-8BA1-0BCD6D83B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910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88F85-575D-4E61-976B-A64AC5EC5696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043A48-521A-4A04-983E-8943E6159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63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43A48-521A-4A04-983E-8943E6159AB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877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D7DAE1"/>
                </a:solidFill>
              </a:rPr>
              <a:pPr/>
              <a:t>9/12/2017</a:t>
            </a:fld>
            <a:endParaRPr lang="en-US">
              <a:solidFill>
                <a:srgbClr val="D7DAE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D7DAE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>
                <a:solidFill>
                  <a:srgbClr val="F4680B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4680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BBA9961C-7F6E-427F-850D-7D02D814698F}" type="slidenum">
              <a:rPr lang="en-US" smtClean="0">
                <a:solidFill>
                  <a:srgbClr val="D7DAE1"/>
                </a:solidFill>
              </a:rPr>
              <a:pPr/>
              <a:t>‹#›</a:t>
            </a:fld>
            <a:endParaRPr lang="en-US">
              <a:solidFill>
                <a:srgbClr val="D7DAE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150" dirty="0">
                <a:solidFill>
                  <a:srgbClr val="F4680B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4680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7357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9/12/2017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757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9/12/2017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1277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9/12/2017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80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9/12/2017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BBA9961C-7F6E-427F-850D-7D02D81469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150" dirty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3681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9/12/2017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53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9/12/2017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207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9/12/2017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801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9/12/2017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049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9/12/2017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556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9/12/2017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925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9/12/2017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581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ontent Placeholder 2"/>
          <p:cNvSpPr txBox="1">
            <a:spLocks/>
          </p:cNvSpPr>
          <p:nvPr/>
        </p:nvSpPr>
        <p:spPr>
          <a:xfrm>
            <a:off x="152400" y="1524000"/>
            <a:ext cx="9144000" cy="5105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s-ES_tradnl" b="1" dirty="0" smtClean="0">
                <a:solidFill>
                  <a:srgbClr val="FF0000"/>
                </a:solidFill>
              </a:rPr>
              <a:t>Propósito # 2: </a:t>
            </a:r>
            <a:r>
              <a:rPr lang="es-ES_tradnl" dirty="0" smtClean="0"/>
              <a:t>¿Cómo continuamos el repaso del año pasado?</a:t>
            </a:r>
          </a:p>
          <a:p>
            <a:pPr marL="0" indent="0">
              <a:buFont typeface="Wingdings" pitchFamily="2" charset="2"/>
              <a:buNone/>
            </a:pPr>
            <a:r>
              <a:rPr lang="en-US" i="1" dirty="0" smtClean="0">
                <a:solidFill>
                  <a:srgbClr val="00B050"/>
                </a:solidFill>
              </a:rPr>
              <a:t>L.O.: Students will recall some of the topics studied last year.</a:t>
            </a:r>
            <a:endParaRPr lang="es-ES_tradnl" dirty="0" smtClean="0"/>
          </a:p>
          <a:p>
            <a:pPr marL="0" indent="0">
              <a:buFont typeface="Wingdings" pitchFamily="2" charset="2"/>
              <a:buNone/>
            </a:pPr>
            <a:r>
              <a:rPr lang="es-ES_tradnl" b="1" dirty="0" smtClean="0">
                <a:solidFill>
                  <a:srgbClr val="FF0000"/>
                </a:solidFill>
              </a:rPr>
              <a:t>Actividad Inicial: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790825"/>
            <a:ext cx="769620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5" name="Line 7"/>
          <p:cNvSpPr>
            <a:spLocks noChangeShapeType="1"/>
          </p:cNvSpPr>
          <p:nvPr/>
        </p:nvSpPr>
        <p:spPr bwMode="auto">
          <a:xfrm flipH="1">
            <a:off x="1828800" y="4648200"/>
            <a:ext cx="762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1524000" y="5257800"/>
            <a:ext cx="5334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10.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 flipH="1">
            <a:off x="3962400" y="5715000"/>
            <a:ext cx="609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3657600" y="6019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3.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4648200" y="4114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5.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 flipH="1" flipV="1">
            <a:off x="4876800" y="42672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6019800" y="6096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8.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 flipV="1">
            <a:off x="5638800" y="6324600"/>
            <a:ext cx="457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5181600" y="51816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6.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 flipV="1">
            <a:off x="4876800" y="5334000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7772400" y="5181600"/>
            <a:ext cx="381000" cy="304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2.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>
            <a:off x="7543800" y="51054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3200400" y="54864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7.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 flipH="1">
            <a:off x="3429000" y="55626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6934200" y="4191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9.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 flipV="1">
            <a:off x="7086600" y="4419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80" name="Text Box 32"/>
          <p:cNvSpPr txBox="1">
            <a:spLocks noChangeArrowheads="1"/>
          </p:cNvSpPr>
          <p:nvPr/>
        </p:nvSpPr>
        <p:spPr bwMode="auto">
          <a:xfrm>
            <a:off x="4419600" y="6400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4.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 flipH="1">
            <a:off x="4724400" y="6324600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83" name="Text Box 35"/>
          <p:cNvSpPr txBox="1">
            <a:spLocks noChangeArrowheads="1"/>
          </p:cNvSpPr>
          <p:nvPr/>
        </p:nvSpPr>
        <p:spPr bwMode="auto">
          <a:xfrm>
            <a:off x="5486400" y="5638800"/>
            <a:ext cx="533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1.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84" name="Line 36"/>
          <p:cNvSpPr>
            <a:spLocks noChangeShapeType="1"/>
          </p:cNvSpPr>
          <p:nvPr/>
        </p:nvSpPr>
        <p:spPr bwMode="auto">
          <a:xfrm>
            <a:off x="5181600" y="5791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2362200"/>
            <a:ext cx="6705600" cy="68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2800" dirty="0" smtClean="0"/>
              <a:t>Completa el mapa con los países correctos.</a:t>
            </a:r>
          </a:p>
        </p:txBody>
      </p:sp>
      <p:sp>
        <p:nvSpPr>
          <p:cNvPr id="37" name="Text Box 28"/>
          <p:cNvSpPr txBox="1">
            <a:spLocks noChangeArrowheads="1"/>
          </p:cNvSpPr>
          <p:nvPr/>
        </p:nvSpPr>
        <p:spPr bwMode="auto">
          <a:xfrm>
            <a:off x="2286000" y="3200400"/>
            <a:ext cx="1981200" cy="707886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s-ES_tradnl" altLang="en-US" sz="2000" b="1" dirty="0" err="1">
                <a:solidFill>
                  <a:srgbClr val="D7DAE1"/>
                </a:solidFill>
                <a:latin typeface="Verdana" pitchFamily="34" charset="0"/>
              </a:rPr>
              <a:t>America</a:t>
            </a:r>
            <a:r>
              <a:rPr lang="es-ES_tradnl" altLang="en-US" sz="2000" b="1" dirty="0">
                <a:solidFill>
                  <a:srgbClr val="D7DAE1"/>
                </a:solidFill>
                <a:latin typeface="Verdana" pitchFamily="34" charset="0"/>
              </a:rPr>
              <a:t> del</a:t>
            </a:r>
          </a:p>
          <a:p>
            <a:pPr algn="ctr"/>
            <a:r>
              <a:rPr lang="es-ES_tradnl" altLang="en-US" sz="2000" b="1" dirty="0">
                <a:solidFill>
                  <a:srgbClr val="D7DAE1"/>
                </a:solidFill>
                <a:latin typeface="Verdana" pitchFamily="34" charset="0"/>
              </a:rPr>
              <a:t>Norte </a:t>
            </a:r>
            <a:endParaRPr lang="es-ES_tradnl" altLang="en-US" sz="2000" b="1" u="sng" dirty="0">
              <a:solidFill>
                <a:srgbClr val="D7DAE1"/>
              </a:solidFill>
              <a:latin typeface="Verdana" pitchFamily="34" charset="0"/>
            </a:endParaRPr>
          </a:p>
        </p:txBody>
      </p:sp>
      <p:sp>
        <p:nvSpPr>
          <p:cNvPr id="39" name="Text Box 28"/>
          <p:cNvSpPr txBox="1">
            <a:spLocks noChangeArrowheads="1"/>
          </p:cNvSpPr>
          <p:nvPr/>
        </p:nvSpPr>
        <p:spPr bwMode="auto">
          <a:xfrm>
            <a:off x="6324600" y="2971800"/>
            <a:ext cx="1581150" cy="707886"/>
          </a:xfrm>
          <a:prstGeom prst="rect">
            <a:avLst/>
          </a:prstGeom>
          <a:solidFill>
            <a:srgbClr val="00206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s-ES_tradnl" altLang="en-US" sz="2000" b="1" dirty="0">
                <a:solidFill>
                  <a:srgbClr val="D7DAE1"/>
                </a:solidFill>
                <a:latin typeface="Verdana" pitchFamily="34" charset="0"/>
              </a:rPr>
              <a:t>El Mar</a:t>
            </a:r>
          </a:p>
          <a:p>
            <a:pPr algn="ctr"/>
            <a:r>
              <a:rPr lang="es-ES_tradnl" altLang="en-US" sz="2000" b="1" dirty="0">
                <a:solidFill>
                  <a:srgbClr val="D7DAE1"/>
                </a:solidFill>
                <a:latin typeface="Verdana" pitchFamily="34" charset="0"/>
              </a:rPr>
              <a:t>Caribe </a:t>
            </a:r>
            <a:endParaRPr lang="es-ES_tradnl" altLang="en-US" sz="2000" b="1" u="sng" dirty="0">
              <a:solidFill>
                <a:srgbClr val="D7DAE1"/>
              </a:solidFill>
              <a:latin typeface="Verdana" pitchFamily="34" charset="0"/>
            </a:endParaRPr>
          </a:p>
        </p:txBody>
      </p:sp>
      <p:sp>
        <p:nvSpPr>
          <p:cNvPr id="40" name="Text Box 28"/>
          <p:cNvSpPr txBox="1">
            <a:spLocks noChangeArrowheads="1"/>
          </p:cNvSpPr>
          <p:nvPr/>
        </p:nvSpPr>
        <p:spPr bwMode="auto">
          <a:xfrm>
            <a:off x="400050" y="5809887"/>
            <a:ext cx="1428750" cy="646331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s-ES_tradnl" altLang="en-US" b="1" dirty="0">
                <a:solidFill>
                  <a:srgbClr val="D7DAE1"/>
                </a:solidFill>
                <a:latin typeface="Verdana" pitchFamily="34" charset="0"/>
              </a:rPr>
              <a:t>América</a:t>
            </a:r>
          </a:p>
          <a:p>
            <a:pPr algn="ctr"/>
            <a:r>
              <a:rPr lang="es-ES_tradnl" altLang="en-US" b="1" dirty="0">
                <a:solidFill>
                  <a:srgbClr val="D7DAE1"/>
                </a:solidFill>
                <a:latin typeface="Verdana" pitchFamily="34" charset="0"/>
              </a:rPr>
              <a:t>Central </a:t>
            </a:r>
            <a:endParaRPr lang="es-ES_tradnl" altLang="en-US" b="1" u="sng" dirty="0">
              <a:solidFill>
                <a:srgbClr val="D7DAE1"/>
              </a:solidFill>
              <a:latin typeface="Verdana" pitchFamily="34" charset="0"/>
            </a:endParaRPr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11664"/>
          </a:xfrm>
        </p:spPr>
        <p:txBody>
          <a:bodyPr>
            <a:noAutofit/>
          </a:bodyPr>
          <a:lstStyle/>
          <a:p>
            <a:pPr algn="l"/>
            <a:r>
              <a:rPr lang="en-US" sz="4400" dirty="0" smtClean="0"/>
              <a:t>Me llamo_______________   </a:t>
            </a:r>
            <a:r>
              <a:rPr lang="en-US" sz="4400" smtClean="0"/>
              <a:t>Clase </a:t>
            </a:r>
            <a:r>
              <a:rPr lang="en-US" sz="4400" smtClean="0"/>
              <a:t>801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La fecha es 12 de </a:t>
            </a:r>
            <a:r>
              <a:rPr lang="en-US" sz="4400" dirty="0" err="1" smtClean="0"/>
              <a:t>septiembre</a:t>
            </a:r>
            <a:r>
              <a:rPr lang="en-US" sz="4400" dirty="0" smtClean="0"/>
              <a:t> del 2017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70815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Ejercicios</a:t>
            </a:r>
            <a:r>
              <a:rPr lang="en-US" dirty="0" smtClean="0"/>
              <a:t> de </a:t>
            </a:r>
            <a:r>
              <a:rPr lang="en-US" dirty="0" err="1" smtClean="0"/>
              <a:t>Repaso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114800" y="1463414"/>
            <a:ext cx="4953000" cy="5394585"/>
          </a:xfrm>
        </p:spPr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Dé</a:t>
            </a:r>
            <a:r>
              <a:rPr lang="en-US" dirty="0" smtClean="0"/>
              <a:t> que </a:t>
            </a:r>
            <a:r>
              <a:rPr lang="en-US" dirty="0" err="1" smtClean="0"/>
              <a:t>nacionalidad</a:t>
            </a:r>
            <a:r>
              <a:rPr lang="en-US" dirty="0" smtClean="0"/>
              <a:t> es Mariana Valdez?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¿De </a:t>
            </a:r>
            <a:r>
              <a:rPr lang="en-US" dirty="0" err="1" smtClean="0"/>
              <a:t>dónde</a:t>
            </a:r>
            <a:r>
              <a:rPr lang="en-US" dirty="0" smtClean="0"/>
              <a:t> es?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es?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Dónde</a:t>
            </a:r>
            <a:r>
              <a:rPr lang="en-US" dirty="0" smtClean="0"/>
              <a:t> es alumna?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21" t="13897" r="60933" b="19131"/>
          <a:stretch/>
        </p:blipFill>
        <p:spPr bwMode="auto">
          <a:xfrm>
            <a:off x="304800" y="1153448"/>
            <a:ext cx="3581400" cy="5725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47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err="1" smtClean="0"/>
              <a:t>Ejercicios</a:t>
            </a:r>
            <a:r>
              <a:rPr lang="en-US" dirty="0" smtClean="0"/>
              <a:t> de </a:t>
            </a:r>
            <a:r>
              <a:rPr lang="en-US" dirty="0" err="1" smtClean="0"/>
              <a:t>Repaso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114800" y="1463414"/>
            <a:ext cx="4953000" cy="5394585"/>
          </a:xfrm>
        </p:spPr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Santiago Barros es de ________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Tiene</a:t>
            </a:r>
            <a:r>
              <a:rPr lang="en-US" dirty="0" smtClean="0"/>
              <a:t> dos ________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______ </a:t>
            </a:r>
            <a:r>
              <a:rPr lang="en-US" dirty="0" err="1" smtClean="0"/>
              <a:t>hermano</a:t>
            </a:r>
            <a:r>
              <a:rPr lang="en-US" dirty="0" smtClean="0"/>
              <a:t> </a:t>
            </a:r>
            <a:r>
              <a:rPr lang="en-US" dirty="0" err="1" smtClean="0"/>
              <a:t>menor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catorce</a:t>
            </a:r>
            <a:r>
              <a:rPr lang="en-US" dirty="0" smtClean="0"/>
              <a:t> </a:t>
            </a:r>
            <a:r>
              <a:rPr lang="en-US" dirty="0" err="1" smtClean="0"/>
              <a:t>años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 </a:t>
            </a:r>
            <a:r>
              <a:rPr lang="en-US" dirty="0" err="1" smtClean="0"/>
              <a:t>hermano</a:t>
            </a:r>
            <a:r>
              <a:rPr lang="en-US" dirty="0" smtClean="0"/>
              <a:t> mayor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dieciocho</a:t>
            </a:r>
            <a:r>
              <a:rPr lang="en-US" dirty="0" smtClean="0"/>
              <a:t> _______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Santiago y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hermanos</a:t>
            </a:r>
            <a:r>
              <a:rPr lang="en-US" dirty="0" smtClean="0"/>
              <a:t> </a:t>
            </a:r>
            <a:r>
              <a:rPr lang="en-US" dirty="0" err="1" smtClean="0"/>
              <a:t>tienen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 </a:t>
            </a:r>
            <a:r>
              <a:rPr lang="en-US" dirty="0" err="1" smtClean="0"/>
              <a:t>perro</a:t>
            </a:r>
            <a:r>
              <a:rPr lang="en-US" dirty="0" smtClean="0"/>
              <a:t> es __________</a:t>
            </a:r>
            <a:endParaRPr lang="en-US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36" r="13658"/>
          <a:stretch/>
        </p:blipFill>
        <p:spPr bwMode="auto">
          <a:xfrm>
            <a:off x="457200" y="5099"/>
            <a:ext cx="2743200" cy="6852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920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Repaso</a:t>
            </a:r>
            <a:r>
              <a:rPr lang="en-US" dirty="0" smtClean="0"/>
              <a:t> </a:t>
            </a:r>
            <a:r>
              <a:rPr lang="en-US" dirty="0" err="1" smtClean="0"/>
              <a:t>Gramatical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1. </a:t>
            </a:r>
            <a:r>
              <a:rPr lang="en-US" dirty="0" smtClean="0"/>
              <a:t>What is a pronoun?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2. </a:t>
            </a:r>
            <a:r>
              <a:rPr lang="en-US" dirty="0" smtClean="0"/>
              <a:t>What are the Spanish pronouns in order?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3. </a:t>
            </a:r>
            <a:r>
              <a:rPr lang="en-US" dirty="0" smtClean="0"/>
              <a:t>What is a verb?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4. </a:t>
            </a:r>
            <a:r>
              <a:rPr lang="en-US" dirty="0" smtClean="0"/>
              <a:t>What are the 3 Spanish verb endings?</a:t>
            </a:r>
            <a:endParaRPr lang="en-US" dirty="0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304800" y="1828800"/>
            <a:ext cx="3886200" cy="7078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A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pronoun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is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a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word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that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replaces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a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noun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.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76200" y="335280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Yo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76200" y="373380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Tú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76200" y="411480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Él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0" y="449580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Ella 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76200" y="4800600"/>
            <a:ext cx="2057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Usted </a:t>
            </a:r>
            <a:r>
              <a:rPr lang="es-ES_tradnl" altLang="en-US" sz="2000" i="1" dirty="0" smtClean="0">
                <a:solidFill>
                  <a:srgbClr val="0000FF"/>
                </a:solidFill>
                <a:latin typeface="Verdana" pitchFamily="34" charset="0"/>
              </a:rPr>
              <a:t>(Ud.)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76200" y="5181600"/>
            <a:ext cx="2057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Nosotros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76200" y="5543490"/>
            <a:ext cx="2057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ellos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27039" y="5943600"/>
            <a:ext cx="2057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ellas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76200" y="6324600"/>
            <a:ext cx="23622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Ustedes </a:t>
            </a:r>
            <a:r>
              <a:rPr lang="es-ES_tradnl" altLang="en-US" sz="2000" i="1" dirty="0" smtClean="0">
                <a:solidFill>
                  <a:srgbClr val="0000FF"/>
                </a:solidFill>
                <a:latin typeface="Verdana" pitchFamily="34" charset="0"/>
              </a:rPr>
              <a:t>(Uds.)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1752600" y="335280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smtClean="0">
                <a:latin typeface="Verdana" pitchFamily="34" charset="0"/>
              </a:rPr>
              <a:t>I</a:t>
            </a:r>
            <a:endParaRPr lang="es-ES_tradnl" altLang="en-US" sz="2000" b="1" dirty="0">
              <a:latin typeface="Verdana" pitchFamily="34" charset="0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838200" y="3714690"/>
            <a:ext cx="31242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err="1" smtClean="0">
                <a:latin typeface="Verdana" pitchFamily="34" charset="0"/>
              </a:rPr>
              <a:t>You</a:t>
            </a:r>
            <a:r>
              <a:rPr lang="es-ES_tradnl" altLang="en-US" sz="2000" b="1" dirty="0" smtClean="0">
                <a:latin typeface="Verdana" pitchFamily="34" charset="0"/>
              </a:rPr>
              <a:t> </a:t>
            </a:r>
            <a:r>
              <a:rPr lang="es-ES_tradnl" altLang="en-US" sz="2000" i="1" dirty="0" smtClean="0">
                <a:latin typeface="Verdana" pitchFamily="34" charset="0"/>
              </a:rPr>
              <a:t>(</a:t>
            </a:r>
            <a:r>
              <a:rPr lang="es-ES_tradnl" altLang="en-US" sz="2000" i="1" dirty="0" err="1" smtClean="0">
                <a:latin typeface="Verdana" pitchFamily="34" charset="0"/>
              </a:rPr>
              <a:t>sing</a:t>
            </a:r>
            <a:r>
              <a:rPr lang="es-ES_tradnl" altLang="en-US" sz="2000" i="1" dirty="0" smtClean="0">
                <a:latin typeface="Verdana" pitchFamily="34" charset="0"/>
              </a:rPr>
              <a:t>., informal)</a:t>
            </a:r>
            <a:endParaRPr lang="es-ES_tradnl" altLang="en-US" sz="2000" b="1" dirty="0">
              <a:latin typeface="Verdana" pitchFamily="34" charset="0"/>
            </a:endParaRP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524000" y="409569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smtClean="0">
                <a:latin typeface="Verdana" pitchFamily="34" charset="0"/>
              </a:rPr>
              <a:t>He</a:t>
            </a:r>
            <a:endParaRPr lang="es-ES_tradnl" altLang="en-US" sz="2000" b="1" dirty="0">
              <a:latin typeface="Verdana" pitchFamily="34" charset="0"/>
            </a:endParaRP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1447800" y="447669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err="1" smtClean="0">
                <a:latin typeface="Verdana" pitchFamily="34" charset="0"/>
              </a:rPr>
              <a:t>She</a:t>
            </a:r>
            <a:endParaRPr lang="es-ES_tradnl" altLang="en-US" sz="2000" b="1" dirty="0">
              <a:latin typeface="Verdana" pitchFamily="34" charset="0"/>
            </a:endParaRP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1790700" y="4800600"/>
            <a:ext cx="28575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err="1" smtClean="0">
                <a:latin typeface="Verdana" pitchFamily="34" charset="0"/>
              </a:rPr>
              <a:t>You</a:t>
            </a:r>
            <a:r>
              <a:rPr lang="es-ES_tradnl" altLang="en-US" sz="2000" b="1" dirty="0" smtClean="0">
                <a:latin typeface="Verdana" pitchFamily="34" charset="0"/>
              </a:rPr>
              <a:t> </a:t>
            </a:r>
            <a:r>
              <a:rPr lang="es-ES_tradnl" altLang="en-US" sz="2000" i="1" dirty="0" smtClean="0">
                <a:latin typeface="Verdana" pitchFamily="34" charset="0"/>
              </a:rPr>
              <a:t>(</a:t>
            </a:r>
            <a:r>
              <a:rPr lang="es-ES_tradnl" altLang="en-US" sz="2000" i="1" dirty="0" err="1" smtClean="0">
                <a:latin typeface="Verdana" pitchFamily="34" charset="0"/>
              </a:rPr>
              <a:t>sing</a:t>
            </a:r>
            <a:r>
              <a:rPr lang="es-ES_tradnl" altLang="en-US" sz="2000" i="1" dirty="0" smtClean="0">
                <a:latin typeface="Verdana" pitchFamily="34" charset="0"/>
              </a:rPr>
              <a:t>., </a:t>
            </a:r>
            <a:r>
              <a:rPr lang="es-ES_tradnl" altLang="en-US" sz="2000" i="1" dirty="0" err="1" smtClean="0">
                <a:latin typeface="Verdana" pitchFamily="34" charset="0"/>
              </a:rPr>
              <a:t>polite</a:t>
            </a:r>
            <a:r>
              <a:rPr lang="es-ES_tradnl" altLang="en-US" sz="2000" i="1" dirty="0" smtClean="0">
                <a:latin typeface="Verdana" pitchFamily="34" charset="0"/>
              </a:rPr>
              <a:t>)</a:t>
            </a:r>
            <a:endParaRPr lang="es-ES_tradnl" altLang="en-US" sz="2000" b="1" dirty="0">
              <a:latin typeface="Verdana" pitchFamily="34" charset="0"/>
            </a:endParaRPr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1600200" y="518160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err="1" smtClean="0">
                <a:latin typeface="Verdana" pitchFamily="34" charset="0"/>
              </a:rPr>
              <a:t>We</a:t>
            </a:r>
            <a:endParaRPr lang="es-ES_tradnl" altLang="en-US" sz="2000" b="1" dirty="0">
              <a:latin typeface="Verdana" pitchFamily="34" charset="0"/>
            </a:endParaRP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914400" y="5543490"/>
            <a:ext cx="37719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err="1" smtClean="0">
                <a:latin typeface="Verdana" pitchFamily="34" charset="0"/>
              </a:rPr>
              <a:t>They</a:t>
            </a:r>
            <a:r>
              <a:rPr lang="es-ES_tradnl" altLang="en-US" sz="2000" b="1" dirty="0" smtClean="0">
                <a:latin typeface="Verdana" pitchFamily="34" charset="0"/>
              </a:rPr>
              <a:t> </a:t>
            </a:r>
            <a:r>
              <a:rPr lang="es-ES_tradnl" altLang="en-US" sz="2000" i="1" dirty="0" smtClean="0">
                <a:latin typeface="Verdana" pitchFamily="34" charset="0"/>
              </a:rPr>
              <a:t>(</a:t>
            </a:r>
            <a:r>
              <a:rPr lang="es-ES_tradnl" altLang="en-US" sz="2000" i="1" dirty="0" err="1" smtClean="0">
                <a:latin typeface="Verdana" pitchFamily="34" charset="0"/>
              </a:rPr>
              <a:t>boys</a:t>
            </a:r>
            <a:r>
              <a:rPr lang="es-ES_tradnl" altLang="en-US" sz="2000" i="1" dirty="0" smtClean="0">
                <a:latin typeface="Verdana" pitchFamily="34" charset="0"/>
              </a:rPr>
              <a:t>, </a:t>
            </a:r>
            <a:r>
              <a:rPr lang="es-ES_tradnl" altLang="en-US" sz="2000" i="1" dirty="0" err="1" smtClean="0">
                <a:latin typeface="Verdana" pitchFamily="34" charset="0"/>
              </a:rPr>
              <a:t>mixed</a:t>
            </a:r>
            <a:r>
              <a:rPr lang="es-ES_tradnl" altLang="en-US" sz="2000" i="1" dirty="0" smtClean="0">
                <a:latin typeface="Verdana" pitchFamily="34" charset="0"/>
              </a:rPr>
              <a:t> </a:t>
            </a:r>
            <a:r>
              <a:rPr lang="es-ES_tradnl" altLang="en-US" sz="2000" i="1" dirty="0" err="1" smtClean="0">
                <a:latin typeface="Verdana" pitchFamily="34" charset="0"/>
              </a:rPr>
              <a:t>group</a:t>
            </a:r>
            <a:r>
              <a:rPr lang="es-ES_tradnl" altLang="en-US" sz="2000" i="1" dirty="0" smtClean="0">
                <a:latin typeface="Verdana" pitchFamily="34" charset="0"/>
              </a:rPr>
              <a:t>)</a:t>
            </a:r>
            <a:endParaRPr lang="es-ES_tradnl" altLang="en-US" sz="2000" b="1" dirty="0">
              <a:latin typeface="Verdana" pitchFamily="34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914400" y="5924490"/>
            <a:ext cx="37719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err="1" smtClean="0">
                <a:latin typeface="Verdana" pitchFamily="34" charset="0"/>
              </a:rPr>
              <a:t>They</a:t>
            </a:r>
            <a:r>
              <a:rPr lang="es-ES_tradnl" altLang="en-US" sz="2000" b="1" dirty="0" smtClean="0">
                <a:latin typeface="Verdana" pitchFamily="34" charset="0"/>
              </a:rPr>
              <a:t> </a:t>
            </a:r>
            <a:r>
              <a:rPr lang="es-ES_tradnl" altLang="en-US" sz="2000" i="1" dirty="0" smtClean="0">
                <a:latin typeface="Verdana" pitchFamily="34" charset="0"/>
              </a:rPr>
              <a:t>(</a:t>
            </a:r>
            <a:r>
              <a:rPr lang="es-ES_tradnl" altLang="en-US" sz="2000" i="1" dirty="0" err="1" smtClean="0">
                <a:latin typeface="Verdana" pitchFamily="34" charset="0"/>
              </a:rPr>
              <a:t>girls</a:t>
            </a:r>
            <a:r>
              <a:rPr lang="es-ES_tradnl" altLang="en-US" sz="2000" i="1" dirty="0" smtClean="0">
                <a:latin typeface="Verdana" pitchFamily="34" charset="0"/>
              </a:rPr>
              <a:t>)</a:t>
            </a:r>
            <a:endParaRPr lang="es-ES_tradnl" altLang="en-US" sz="2000" b="1" dirty="0">
              <a:latin typeface="Verdana" pitchFamily="34" charset="0"/>
            </a:endParaRP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2209800" y="6305490"/>
            <a:ext cx="188595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err="1" smtClean="0">
                <a:latin typeface="Verdana" pitchFamily="34" charset="0"/>
              </a:rPr>
              <a:t>You</a:t>
            </a:r>
            <a:r>
              <a:rPr lang="es-ES_tradnl" altLang="en-US" sz="2000" b="1" dirty="0" smtClean="0">
                <a:latin typeface="Verdana" pitchFamily="34" charset="0"/>
              </a:rPr>
              <a:t> </a:t>
            </a:r>
            <a:r>
              <a:rPr lang="es-ES_tradnl" altLang="en-US" sz="2000" i="1" dirty="0" smtClean="0">
                <a:latin typeface="Verdana" pitchFamily="34" charset="0"/>
              </a:rPr>
              <a:t>(pl.)</a:t>
            </a:r>
            <a:endParaRPr lang="es-ES_tradnl" altLang="en-US" sz="2000" b="1" dirty="0">
              <a:latin typeface="Verdana" pitchFamily="34" charset="0"/>
            </a:endParaRP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4686300" y="1863213"/>
            <a:ext cx="3886200" cy="7078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A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verb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is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a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word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that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expresses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an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action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.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4648200" y="4007634"/>
            <a:ext cx="3886200" cy="10156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The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3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Spanish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verb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endings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are –AR, -ER and -IR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01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Tarea</a:t>
            </a:r>
            <a:r>
              <a:rPr lang="en-US" dirty="0" smtClean="0"/>
              <a:t> #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REPASO DEL VERBO SER</a:t>
            </a:r>
          </a:p>
          <a:p>
            <a:r>
              <a:rPr lang="en-US" dirty="0" smtClean="0"/>
              <a:t>Bring Textbook &amp; Workbook COVERED BY MONDAY</a:t>
            </a:r>
          </a:p>
          <a:p>
            <a:r>
              <a:rPr lang="en-US" dirty="0" smtClean="0"/>
              <a:t>Bring contract signed by FRIDAY!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36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1337</TotalTime>
  <Words>278</Words>
  <Application>Microsoft Office PowerPoint</Application>
  <PresentationFormat>On-screen Show (4:3)</PresentationFormat>
  <Paragraphs>72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Decatur</vt:lpstr>
      <vt:lpstr>Me llamo_______________   Clase 801 La fecha es 12 de septiembre del 2017</vt:lpstr>
      <vt:lpstr>Ejercicios de Repaso</vt:lpstr>
      <vt:lpstr>Ejercicios de Repaso</vt:lpstr>
      <vt:lpstr>Repaso Gramatical</vt:lpstr>
      <vt:lpstr>Tarea # 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llamo_______________   Clase 801 La fecha es 16 de septiembre del 2015</dc:title>
  <dc:creator>Helen Zumaeta</dc:creator>
  <cp:lastModifiedBy>Helen Zumaeta</cp:lastModifiedBy>
  <cp:revision>13</cp:revision>
  <cp:lastPrinted>2016-09-13T21:46:11Z</cp:lastPrinted>
  <dcterms:created xsi:type="dcterms:W3CDTF">2015-09-16T15:57:00Z</dcterms:created>
  <dcterms:modified xsi:type="dcterms:W3CDTF">2017-09-12T19:15:48Z</dcterms:modified>
</cp:coreProperties>
</file>